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9cf6d5c08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9cf6d5c08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29cf6d5c08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29cf6d5c08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c15f307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c15f307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9cf6d5c0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9cf6d5c0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29cf6d5c08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29cf6d5c08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c15f3079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c15f3079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29cf6d5c08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29cf6d5c08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9cf6d5c08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9cf6d5c08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9cf6d5c08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29cf6d5c08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9cf6d5c08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9cf6d5c08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cortar.link/RetgRz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25.png"/><Relationship Id="rId6" Type="http://schemas.openxmlformats.org/officeDocument/2006/relationships/image" Target="../media/image21.png"/><Relationship Id="rId7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2.png"/><Relationship Id="rId8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Relationship Id="rId7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1225" y="0"/>
            <a:ext cx="9504000" cy="633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1903900" y="405075"/>
            <a:ext cx="60882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9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SUPERORDENADORES</a:t>
            </a:r>
            <a:endParaRPr sz="49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-141225" y="4463475"/>
            <a:ext cx="68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lt1"/>
                </a:solidFill>
                <a:highlight>
                  <a:schemeClr val="accent5"/>
                </a:highlight>
              </a:rPr>
              <a:t>         ABEL ENCINAS SORIANO Y MARCO BATISTA CALADO </a:t>
            </a:r>
            <a:r>
              <a:rPr lang="es">
                <a:highlight>
                  <a:schemeClr val="accent5"/>
                </a:highlight>
              </a:rPr>
              <a:t>         ㅤㅤ</a:t>
            </a:r>
            <a:endParaRPr>
              <a:highlight>
                <a:schemeClr val="accent5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 rotWithShape="1">
          <a:blip r:embed="rId3">
            <a:alphaModFix/>
          </a:blip>
          <a:srcRect b="3434" l="1244" r="0" t="4720"/>
          <a:stretch/>
        </p:blipFill>
        <p:spPr>
          <a:xfrm>
            <a:off x="113700" y="913500"/>
            <a:ext cx="9030301" cy="42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>
            <p:ph type="title"/>
          </p:nvPr>
        </p:nvSpPr>
        <p:spPr>
          <a:xfrm>
            <a:off x="3194250" y="35000"/>
            <a:ext cx="28692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200"/>
              <a:t>Novedades</a:t>
            </a:r>
            <a:endParaRPr b="1" sz="4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708225" y="891300"/>
            <a:ext cx="30405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400">
                <a:solidFill>
                  <a:srgbClr val="000000"/>
                </a:solidFill>
              </a:rPr>
              <a:t>Vide Marenostrum-&gt;</a:t>
            </a:r>
            <a:r>
              <a:rPr lang="es" sz="4600" u="sng">
                <a:solidFill>
                  <a:schemeClr val="hlink"/>
                </a:solidFill>
                <a:hlinkClick r:id="rId3"/>
              </a:rPr>
              <a:t>https://acortar.link/RetgRz</a:t>
            </a:r>
            <a:endParaRPr sz="4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25" y="1289450"/>
            <a:ext cx="4609925" cy="19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1450" y="443525"/>
            <a:ext cx="4462550" cy="246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2100" y="2904788"/>
            <a:ext cx="3989125" cy="73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>
            <p:ph type="title"/>
          </p:nvPr>
        </p:nvSpPr>
        <p:spPr>
          <a:xfrm>
            <a:off x="229525" y="0"/>
            <a:ext cx="34722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200"/>
              <a:t>Curiosidades</a:t>
            </a:r>
            <a:endParaRPr b="1" sz="4200"/>
          </a:p>
        </p:txBody>
      </p:sp>
      <p:pic>
        <p:nvPicPr>
          <p:cNvPr id="174" name="Google Shape;17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525" y="3306025"/>
            <a:ext cx="2823524" cy="148445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3051750" y="3769250"/>
            <a:ext cx="30405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400">
                <a:solidFill>
                  <a:srgbClr val="000000"/>
                </a:solidFill>
              </a:rPr>
              <a:t>←</a:t>
            </a:r>
            <a:r>
              <a:rPr b="1" lang="es" sz="3800">
                <a:solidFill>
                  <a:srgbClr val="000000"/>
                </a:solidFill>
              </a:rPr>
              <a:t>SUPERORDENADOR MÁS POTENTE DEL MUNDO</a:t>
            </a:r>
            <a:endParaRPr b="1" sz="3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4400">
                <a:solidFill>
                  <a:srgbClr val="BDC1C6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es" sz="4400">
                <a:solidFill>
                  <a:srgbClr val="BDC1C6"/>
                </a:solidFill>
                <a:highlight>
                  <a:srgbClr val="202124"/>
                </a:highlight>
                <a:latin typeface="Arial"/>
                <a:ea typeface="Arial"/>
                <a:cs typeface="Arial"/>
                <a:sym typeface="Arial"/>
              </a:rPr>
              <a:t>AI Research SuperCluster (RSC)</a:t>
            </a:r>
            <a:endParaRPr b="1" sz="6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3400">
                <a:solidFill>
                  <a:srgbClr val="000000"/>
                </a:solidFill>
              </a:rPr>
              <a:t>	</a:t>
            </a:r>
            <a:endParaRPr b="1" sz="3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3400">
                <a:solidFill>
                  <a:srgbClr val="000000"/>
                </a:solidFill>
              </a:rPr>
              <a:t>	</a:t>
            </a:r>
            <a:endParaRPr b="1" sz="3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3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3254700" y="520725"/>
            <a:ext cx="19035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2627425" y="1800600"/>
            <a:ext cx="4287000" cy="21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"/>
              <a:t>INTRODUCCIÓN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"/>
              <a:t>CARACTERÍSTICAS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"/>
              <a:t>NECESIDADES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"/>
              <a:t>TECNOLOGÍA EMPLEADA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"/>
              <a:t>ÚLTIMAS NOVEDADES</a:t>
            </a:r>
            <a:endParaRPr b="1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s"/>
              <a:t>CURIOSIDADES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2215600" y="236175"/>
            <a:ext cx="3289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200"/>
              <a:t>Introducción</a:t>
            </a:r>
            <a:endParaRPr b="1" sz="4200"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25" y="3172209"/>
            <a:ext cx="1597900" cy="1593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1225" y="3534775"/>
            <a:ext cx="1163200" cy="1163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5275" y="3899050"/>
            <a:ext cx="1597901" cy="79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3950" y="789625"/>
            <a:ext cx="2696049" cy="151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5500" y="2201400"/>
            <a:ext cx="1316800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46000" y="1930250"/>
            <a:ext cx="2586300" cy="25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349825" y="1319500"/>
            <a:ext cx="56379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Las supercomputadoras son equipos especiales de alto rendimiento, considerados como los ordenadores más rápidos del mundo. 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Cuentan con capacidades de cálculo muy superiores a las computadoras corrientes y de escritorio.</a:t>
            </a:r>
            <a:endParaRPr b="1" sz="1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1911300" y="140200"/>
            <a:ext cx="3830100" cy="6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200"/>
              <a:t>Características</a:t>
            </a:r>
            <a:endParaRPr b="1" sz="4200"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40450"/>
            <a:ext cx="1970326" cy="126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900" y="3159500"/>
            <a:ext cx="1747425" cy="174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693500"/>
            <a:ext cx="2251549" cy="221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/>
        </p:nvSpPr>
        <p:spPr>
          <a:xfrm>
            <a:off x="1557075" y="1062625"/>
            <a:ext cx="4723200" cy="15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8775" lvl="0" marL="6858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02122"/>
              </a:buClr>
              <a:buSzPts val="2050"/>
              <a:buChar char="●"/>
            </a:pPr>
            <a:r>
              <a:rPr b="1" lang="es" sz="2050">
                <a:solidFill>
                  <a:srgbClr val="202122"/>
                </a:solidFill>
              </a:rPr>
              <a:t>Velocidad de procesamiento</a:t>
            </a:r>
            <a:endParaRPr b="1" sz="2050">
              <a:solidFill>
                <a:srgbClr val="202122"/>
              </a:solidFill>
            </a:endParaRPr>
          </a:p>
          <a:p>
            <a:pPr indent="-35877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50"/>
              <a:buChar char="●"/>
            </a:pPr>
            <a:r>
              <a:rPr b="1" lang="es" sz="2050">
                <a:solidFill>
                  <a:srgbClr val="202122"/>
                </a:solidFill>
              </a:rPr>
              <a:t>Usuarios a la vez</a:t>
            </a:r>
            <a:endParaRPr b="1" sz="2050">
              <a:solidFill>
                <a:srgbClr val="202122"/>
              </a:solidFill>
            </a:endParaRPr>
          </a:p>
          <a:p>
            <a:pPr indent="-35877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50"/>
              <a:buChar char="●"/>
            </a:pPr>
            <a:r>
              <a:rPr b="1" lang="es" sz="2050">
                <a:solidFill>
                  <a:srgbClr val="202122"/>
                </a:solidFill>
              </a:rPr>
              <a:t>Tamaño</a:t>
            </a:r>
            <a:endParaRPr b="1" sz="2050">
              <a:solidFill>
                <a:srgbClr val="202122"/>
              </a:solidFill>
            </a:endParaRPr>
          </a:p>
          <a:p>
            <a:pPr indent="-358775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50"/>
              <a:buChar char="●"/>
            </a:pPr>
            <a:r>
              <a:rPr b="1" lang="es" sz="2050">
                <a:solidFill>
                  <a:srgbClr val="202122"/>
                </a:solidFill>
              </a:rPr>
              <a:t>Dificultad de uso</a:t>
            </a:r>
            <a:endParaRPr b="1" sz="2050">
              <a:solidFill>
                <a:srgbClr val="202122"/>
              </a:solidFill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3499" y="2212563"/>
            <a:ext cx="2675700" cy="150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75" y="737300"/>
            <a:ext cx="1617775" cy="161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65" y="3172000"/>
            <a:ext cx="2204162" cy="1702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>
            <p:ph type="title"/>
          </p:nvPr>
        </p:nvSpPr>
        <p:spPr>
          <a:xfrm>
            <a:off x="2135550" y="132800"/>
            <a:ext cx="3830100" cy="6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200"/>
              <a:t>Características</a:t>
            </a:r>
            <a:endParaRPr b="1" sz="4200"/>
          </a:p>
        </p:txBody>
      </p:sp>
      <p:sp>
        <p:nvSpPr>
          <p:cNvPr id="123" name="Google Shape;123;p17"/>
          <p:cNvSpPr txBox="1"/>
          <p:nvPr/>
        </p:nvSpPr>
        <p:spPr>
          <a:xfrm>
            <a:off x="2457375" y="1179038"/>
            <a:ext cx="3342900" cy="19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877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02122"/>
              </a:buClr>
              <a:buSzPts val="2050"/>
              <a:buChar char="●"/>
            </a:pPr>
            <a:r>
              <a:rPr b="1" lang="es" sz="2050">
                <a:solidFill>
                  <a:srgbClr val="202122"/>
                </a:solidFill>
              </a:rPr>
              <a:t>Clientes usuales</a:t>
            </a:r>
            <a:endParaRPr b="1" sz="2050">
              <a:solidFill>
                <a:srgbClr val="202122"/>
              </a:solidFill>
            </a:endParaRPr>
          </a:p>
          <a:p>
            <a:pPr indent="-3587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50"/>
              <a:buChar char="●"/>
            </a:pPr>
            <a:r>
              <a:rPr b="1" lang="es" sz="2050">
                <a:solidFill>
                  <a:srgbClr val="202122"/>
                </a:solidFill>
              </a:rPr>
              <a:t>Penetración social</a:t>
            </a:r>
            <a:endParaRPr b="1" sz="2050">
              <a:solidFill>
                <a:srgbClr val="202122"/>
              </a:solidFill>
            </a:endParaRPr>
          </a:p>
          <a:p>
            <a:pPr indent="-3587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50"/>
              <a:buChar char="●"/>
            </a:pPr>
            <a:r>
              <a:rPr b="1" lang="es" sz="2050">
                <a:solidFill>
                  <a:srgbClr val="202122"/>
                </a:solidFill>
              </a:rPr>
              <a:t>Impacto social</a:t>
            </a:r>
            <a:endParaRPr b="1" sz="2050">
              <a:solidFill>
                <a:srgbClr val="202122"/>
              </a:solidFill>
            </a:endParaRPr>
          </a:p>
          <a:p>
            <a:pPr indent="-3587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50"/>
              <a:buChar char="●"/>
            </a:pPr>
            <a:r>
              <a:rPr b="1" lang="es" sz="2050">
                <a:solidFill>
                  <a:srgbClr val="202122"/>
                </a:solidFill>
              </a:rPr>
              <a:t>Parques aislados</a:t>
            </a:r>
            <a:endParaRPr b="1" sz="2050">
              <a:solidFill>
                <a:srgbClr val="202122"/>
              </a:solidFill>
            </a:endParaRPr>
          </a:p>
          <a:p>
            <a:pPr indent="-3587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2050"/>
              <a:buChar char="●"/>
            </a:pPr>
            <a:r>
              <a:rPr b="1" lang="es" sz="2050">
                <a:solidFill>
                  <a:srgbClr val="202122"/>
                </a:solidFill>
              </a:rPr>
              <a:t>Hardware</a:t>
            </a:r>
            <a:endParaRPr b="1" sz="2050">
              <a:solidFill>
                <a:srgbClr val="202122"/>
              </a:solidFill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0375" y="2402874"/>
            <a:ext cx="2653627" cy="149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2013" y="3172000"/>
            <a:ext cx="2653625" cy="16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5561" y="694925"/>
            <a:ext cx="2558439" cy="17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2797200" y="95925"/>
            <a:ext cx="3549600" cy="5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200"/>
              <a:t>Necesidades</a:t>
            </a:r>
            <a:endParaRPr b="1" sz="4200"/>
          </a:p>
        </p:txBody>
      </p:sp>
      <p:pic>
        <p:nvPicPr>
          <p:cNvPr id="132" name="Google Shape;13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6300"/>
            <a:ext cx="9144000" cy="325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>
            <p:ph idx="4294967295" type="subTitle"/>
          </p:nvPr>
        </p:nvSpPr>
        <p:spPr>
          <a:xfrm>
            <a:off x="73800" y="806088"/>
            <a:ext cx="9070200" cy="8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rPr b="1" lang="es" sz="145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Las supercomputadoras se utilizan para abordar problemas muy complejos o que no pueden realizarse en el mundo físico bien, ya sea porque son peligrosos, involucran cosas increíblemente pequeñas o grandes.</a:t>
            </a:r>
            <a:endParaRPr b="1"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700" y="189800"/>
            <a:ext cx="3483602" cy="174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00" y="2039600"/>
            <a:ext cx="3667650" cy="25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700" y="672550"/>
            <a:ext cx="2042251" cy="136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039600"/>
            <a:ext cx="2591800" cy="259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01750" y="2165600"/>
            <a:ext cx="2042250" cy="204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>
            <p:ph type="title"/>
          </p:nvPr>
        </p:nvSpPr>
        <p:spPr>
          <a:xfrm>
            <a:off x="1723125" y="0"/>
            <a:ext cx="3549600" cy="74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100"/>
              <a:t>Necesidades</a:t>
            </a:r>
            <a:endParaRPr b="1" sz="4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1938600" y="35025"/>
            <a:ext cx="55584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200"/>
              <a:t>Tecnología Empleada</a:t>
            </a:r>
            <a:endParaRPr b="1" sz="4200"/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37800"/>
            <a:ext cx="7169575" cy="40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>
            <p:ph idx="4294967295" type="subTitle"/>
          </p:nvPr>
        </p:nvSpPr>
        <p:spPr>
          <a:xfrm>
            <a:off x="7050900" y="837800"/>
            <a:ext cx="2093100" cy="30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500"/>
              </a:spcBef>
              <a:spcAft>
                <a:spcPts val="500"/>
              </a:spcAft>
              <a:buNone/>
            </a:pPr>
            <a:r>
              <a:rPr b="1" lang="es"/>
              <a:t>Los Flops son las unidades empleadas para medir la potencia de los superordenadores y hacer comparaciones entre ellos.</a:t>
            </a:r>
            <a:endParaRPr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6735"/>
            <a:ext cx="9144000" cy="4316767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>
            <p:ph type="title"/>
          </p:nvPr>
        </p:nvSpPr>
        <p:spPr>
          <a:xfrm>
            <a:off x="3194250" y="35000"/>
            <a:ext cx="2869200" cy="5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200"/>
              <a:t>Novedades</a:t>
            </a:r>
            <a:endParaRPr b="1" sz="4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